
<file path=[Content_Types].xml><?xml version="1.0" encoding="utf-8"?>
<Types xmlns="http://schemas.openxmlformats.org/package/2006/content-types">
  <Default Extension="avif" ContentType="image/avif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3" r:id="rId6"/>
    <p:sldId id="271" r:id="rId7"/>
    <p:sldId id="272" r:id="rId8"/>
    <p:sldId id="266" r:id="rId9"/>
    <p:sldId id="267" r:id="rId10"/>
    <p:sldId id="268" r:id="rId11"/>
    <p:sldId id="269" r:id="rId12"/>
    <p:sldId id="264" r:id="rId13"/>
    <p:sldId id="270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909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2B57-2BBF-46CA-8875-3C8935559E7E}" type="datetimeFigureOut">
              <a:rPr lang="it-IT" smtClean="0"/>
              <a:t>22/12/2025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47585-8B0F-4E86-B82B-356D92A6AE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98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47585-8B0F-4E86-B82B-356D92A6AED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55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A003-060D-5C62-20EA-990DCAD0C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BD3FE07-23CD-06F5-2AD5-9116F8447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6788D9A-27F0-FED2-1D6D-4583CB05F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77359D8-3C2C-048F-9CFE-13040F20D2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947585-8B0F-4E86-B82B-356D92A6AEDE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78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8031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96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0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03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47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12/22/2025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7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7" Type="http://schemas.openxmlformats.org/officeDocument/2006/relationships/image" Target="../media/image28.av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hyperlink" Target="https://serpenti.atlassian.net/jira/software/projects/SER/li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1E2BCD6-A350-D785-4995-58324A33C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1066799"/>
            <a:ext cx="4075200" cy="1555177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BEYOND THE SCREEN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E346CF6-7D75-AE3A-FD32-CED0BB9F9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8504" y="4520666"/>
            <a:ext cx="4075200" cy="20899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Giada Napoli (0771315)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Giulia Maltese (0771372)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Mattia Militello (0785287)</a:t>
            </a:r>
          </a:p>
        </p:txBody>
      </p:sp>
      <p:grpSp>
        <p:nvGrpSpPr>
          <p:cNvPr id="23" name="Group 10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4" name="Picture 3" descr="Vista dall’alto di uno spazio di lavoro verde menta con un computer portatile, un caffè, un blocco appunti, una penna, occhiali e mouse">
            <a:extLst>
              <a:ext uri="{FF2B5EF4-FFF2-40B4-BE49-F238E27FC236}">
                <a16:creationId xmlns:a16="http://schemas.microsoft.com/office/drawing/2014/main" id="{58C22620-7789-20A5-8B94-F3A0A3DE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515" b="-2"/>
          <a:stretch>
            <a:fillRect/>
          </a:stretch>
        </p:blipFill>
        <p:spPr>
          <a:xfrm>
            <a:off x="6055200" y="-6306"/>
            <a:ext cx="6111538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F7188F2-C7DD-1A78-AE03-A55D77F87AFF}"/>
              </a:ext>
            </a:extLst>
          </p:cNvPr>
          <p:cNvSpPr/>
          <p:nvPr/>
        </p:nvSpPr>
        <p:spPr>
          <a:xfrm>
            <a:off x="790134" y="1066799"/>
            <a:ext cx="4474932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4800" u="sng" dirty="0">
                <a:latin typeface="+mj-lt"/>
              </a:rPr>
              <a:t>BEYOND THE</a:t>
            </a:r>
          </a:p>
          <a:p>
            <a:pPr algn="ctr"/>
            <a:r>
              <a:rPr lang="it-IT" sz="4800" u="sng" dirty="0">
                <a:latin typeface="+mj-lt"/>
              </a:rPr>
              <a:t>SCREEN</a:t>
            </a:r>
            <a:endParaRPr lang="it-IT" sz="4800" b="0" u="sng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3AD4C75-15B0-E653-CD41-85D3AC929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83" l="4905" r="93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35" y="2525023"/>
            <a:ext cx="1807953" cy="1807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A14DF2-ECD3-3F70-0075-F1006FE72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38" b="9906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06" y="640798"/>
            <a:ext cx="1689051" cy="168905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BDFC729-A9B8-8498-9E02-4998C5D65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00" b="9856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5189" y="593653"/>
            <a:ext cx="2104103" cy="151479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07955BAD-F4DE-D33B-E0A0-E98044672A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r="5475" b="6732"/>
          <a:stretch>
            <a:fillRect/>
          </a:stretch>
        </p:blipFill>
        <p:spPr>
          <a:xfrm>
            <a:off x="6060254" y="-21377"/>
            <a:ext cx="6131746" cy="688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44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08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83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493E33-E4DE-C993-162C-3376DBF4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649" y="1114079"/>
            <a:ext cx="4060800" cy="204950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fontAlgn="t">
              <a:spcBef>
                <a:spcPts val="1200"/>
              </a:spcBef>
            </a:pPr>
            <a:r>
              <a:rPr lang="en-US" sz="2800" dirty="0"/>
              <a:t>As a player, I want a clear and visible life bar so I know how much risk I'm taking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5CDE35-BCA9-F088-E2BB-45A90B64EA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5398" y="137269"/>
            <a:ext cx="3574536" cy="665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3092" name="Group 3091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097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3094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101" name="Group 3100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3102" name="Group 3101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07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3104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3BDD505F-B388-D590-94BD-B8283ED2A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74" y="3465446"/>
            <a:ext cx="3399633" cy="24430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195449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32D963-B2BD-4192-DC76-E3A712CF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E582A9E5-6A30-3D07-F681-6853CC9B9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B39FF3F8-06EA-9AA2-52DB-5FC7570D4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0788B7AA-F6A3-3E2E-4641-A56644154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084" name="Freeform 68">
                <a:extLst>
                  <a:ext uri="{FF2B5EF4-FFF2-40B4-BE49-F238E27FC236}">
                    <a16:creationId xmlns:a16="http://schemas.microsoft.com/office/drawing/2014/main" id="{884996F8-EAB6-35FA-4D9D-E12918051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5" name="Freeform 69">
                <a:extLst>
                  <a:ext uri="{FF2B5EF4-FFF2-40B4-BE49-F238E27FC236}">
                    <a16:creationId xmlns:a16="http://schemas.microsoft.com/office/drawing/2014/main" id="{BA7D5B11-8FC8-7F20-825C-3EA80606A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83" name="Line 70">
              <a:extLst>
                <a:ext uri="{FF2B5EF4-FFF2-40B4-BE49-F238E27FC236}">
                  <a16:creationId xmlns:a16="http://schemas.microsoft.com/office/drawing/2014/main" id="{7A88003A-7AD4-3018-17FF-3B4EC4B3D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84D2EFA6-EA9D-26F7-80FC-311FAB1DD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252AF7-ABF2-B78E-8266-17F79CAB9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10" y="1480181"/>
            <a:ext cx="4060800" cy="149226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fontAlgn="t">
              <a:spcBef>
                <a:spcPts val="1200"/>
              </a:spcBef>
            </a:pPr>
            <a:r>
              <a:rPr lang="en-US" sz="2800" dirty="0"/>
              <a:t>As a player, I want an easy-to-open inventory so I can quickly manage items.</a:t>
            </a:r>
          </a:p>
        </p:txBody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0EB8FC40-B412-C5C7-A128-1CF561C83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9F3D3AE5-0BAF-390C-B77C-70BDF9AB5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3092" name="Group 3091">
              <a:extLst>
                <a:ext uri="{FF2B5EF4-FFF2-40B4-BE49-F238E27FC236}">
                  <a16:creationId xmlns:a16="http://schemas.microsoft.com/office/drawing/2014/main" id="{4AFFF1E6-7E58-3FB8-5E56-ADADFC847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097" name="Freeform 68">
                <a:extLst>
                  <a:ext uri="{FF2B5EF4-FFF2-40B4-BE49-F238E27FC236}">
                    <a16:creationId xmlns:a16="http://schemas.microsoft.com/office/drawing/2014/main" id="{3E479C59-71F7-9309-60E9-598FA1EBF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8" name="Freeform 69">
                <a:extLst>
                  <a:ext uri="{FF2B5EF4-FFF2-40B4-BE49-F238E27FC236}">
                    <a16:creationId xmlns:a16="http://schemas.microsoft.com/office/drawing/2014/main" id="{7225D804-BEEA-F904-C852-2FA6B0364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9" name="Line 70">
                <a:extLst>
                  <a:ext uri="{FF2B5EF4-FFF2-40B4-BE49-F238E27FC236}">
                    <a16:creationId xmlns:a16="http://schemas.microsoft.com/office/drawing/2014/main" id="{C0E9967C-729D-00DB-D8F4-6692306BE3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B4255E11-008F-0990-A80A-42DCE9284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3094" name="Freeform 68">
                <a:extLst>
                  <a:ext uri="{FF2B5EF4-FFF2-40B4-BE49-F238E27FC236}">
                    <a16:creationId xmlns:a16="http://schemas.microsoft.com/office/drawing/2014/main" id="{EA543FF6-390C-043E-D7A6-CC7E34D798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5" name="Freeform 69">
                <a:extLst>
                  <a:ext uri="{FF2B5EF4-FFF2-40B4-BE49-F238E27FC236}">
                    <a16:creationId xmlns:a16="http://schemas.microsoft.com/office/drawing/2014/main" id="{E9EE4EFF-AB3B-62AE-5169-36092DBE2D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6" name="Line 70">
                <a:extLst>
                  <a:ext uri="{FF2B5EF4-FFF2-40B4-BE49-F238E27FC236}">
                    <a16:creationId xmlns:a16="http://schemas.microsoft.com/office/drawing/2014/main" id="{9A239A34-A27D-A1EE-8A61-3EF05BFB4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101" name="Group 3100">
            <a:extLst>
              <a:ext uri="{FF2B5EF4-FFF2-40B4-BE49-F238E27FC236}">
                <a16:creationId xmlns:a16="http://schemas.microsoft.com/office/drawing/2014/main" id="{386486C0-5663-083E-4513-4589B7774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3102" name="Group 3101">
              <a:extLst>
                <a:ext uri="{FF2B5EF4-FFF2-40B4-BE49-F238E27FC236}">
                  <a16:creationId xmlns:a16="http://schemas.microsoft.com/office/drawing/2014/main" id="{CAB90D32-FCE0-4A86-BF71-643BDA2E8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107" name="Freeform 68">
                <a:extLst>
                  <a:ext uri="{FF2B5EF4-FFF2-40B4-BE49-F238E27FC236}">
                    <a16:creationId xmlns:a16="http://schemas.microsoft.com/office/drawing/2014/main" id="{45CDF91C-EB3A-53FD-0010-362F04AE9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8" name="Freeform 69">
                <a:extLst>
                  <a:ext uri="{FF2B5EF4-FFF2-40B4-BE49-F238E27FC236}">
                    <a16:creationId xmlns:a16="http://schemas.microsoft.com/office/drawing/2014/main" id="{D3AD2B36-E392-F446-7592-590309186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9" name="Line 70">
                <a:extLst>
                  <a:ext uri="{FF2B5EF4-FFF2-40B4-BE49-F238E27FC236}">
                    <a16:creationId xmlns:a16="http://schemas.microsoft.com/office/drawing/2014/main" id="{180A8E67-DB33-EC97-0ABE-E904CA8AE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6A5EFE7C-B451-938E-E345-95002B12F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3104" name="Freeform 68">
                <a:extLst>
                  <a:ext uri="{FF2B5EF4-FFF2-40B4-BE49-F238E27FC236}">
                    <a16:creationId xmlns:a16="http://schemas.microsoft.com/office/drawing/2014/main" id="{6E28FEE3-1732-0187-CD40-0CD1FF04C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5" name="Freeform 69">
                <a:extLst>
                  <a:ext uri="{FF2B5EF4-FFF2-40B4-BE49-F238E27FC236}">
                    <a16:creationId xmlns:a16="http://schemas.microsoft.com/office/drawing/2014/main" id="{D2590A2D-EC97-5D47-94F3-8B39DCFC03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6" name="Line 70">
                <a:extLst>
                  <a:ext uri="{FF2B5EF4-FFF2-40B4-BE49-F238E27FC236}">
                    <a16:creationId xmlns:a16="http://schemas.microsoft.com/office/drawing/2014/main" id="{237AC74B-0F74-E80F-2B94-53C65A285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F1FDE1-583C-6D5A-4AB0-6E022077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55" y="242887"/>
            <a:ext cx="3895725" cy="6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48D86B8-2E2B-B04C-3F3D-340BECBB8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96" y="3307917"/>
            <a:ext cx="2526981" cy="252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14078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424947-09D8-FEF4-F371-798EB9F0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537399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/>
              <a:t>TEST TDD</a:t>
            </a:r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323028DC-EDB1-0067-7B62-C7A003B58D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551472"/>
              </p:ext>
            </p:extLst>
          </p:nvPr>
        </p:nvGraphicFramePr>
        <p:xfrm>
          <a:off x="5118100" y="1676400"/>
          <a:ext cx="195580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812880" imgH="716400" progId="Excel.Sheet.12">
                  <p:embed/>
                </p:oleObj>
              </mc:Choice>
              <mc:Fallback>
                <p:oleObj name="Worksheet" showAsIcon="1" r:id="rId3" imgW="812880" imgH="71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8100" y="1676400"/>
                        <a:ext cx="1955800" cy="172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678C1610-38BA-A333-EF14-59D857DE8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3176587"/>
            <a:ext cx="3681413" cy="36814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9ED67DA-D88A-70D3-B83A-6A830718D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85" y="4218349"/>
            <a:ext cx="4277925" cy="28519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F3A0F1B-8B5E-7080-809E-1DAC57E21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0887"/>
            <a:ext cx="5683045" cy="31871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9431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9FE8F-744C-5334-ED77-92512E7C9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862E416-2DA5-67FE-BFC5-A1272E44E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2" b="100000" l="205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23" y="3067474"/>
            <a:ext cx="5307778" cy="3871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93791C6-39BC-B1DC-9C16-2AD3B43B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891601"/>
            <a:ext cx="10213200" cy="537399"/>
          </a:xfrm>
        </p:spPr>
        <p:txBody>
          <a:bodyPr>
            <a:noAutofit/>
          </a:bodyPr>
          <a:lstStyle/>
          <a:p>
            <a:pPr algn="ctr"/>
            <a:r>
              <a:rPr lang="it-IT" sz="6000" b="1" dirty="0"/>
              <a:t>FINE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2DBB513-E60F-958B-71B0-EC0D0CA07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9" b="90000" l="0" r="994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3" y="-152175"/>
            <a:ext cx="1801866" cy="18018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9E739E2-FAFF-19F3-A43E-91F429F6CF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8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011" y="5003466"/>
            <a:ext cx="1589714" cy="158971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25D5E5F-4E5A-7423-3194-278765D4C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8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53" y="2383663"/>
            <a:ext cx="916757" cy="91675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D9D34BD-88B3-A57A-355B-093F3D94D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9" b="90000" l="0" r="994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05" y="2304643"/>
            <a:ext cx="1173916" cy="11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9367037-AFC9-BD39-08E1-1D5D097C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6"/>
            <a:ext cx="4056405" cy="1082292"/>
          </a:xfrm>
        </p:spPr>
        <p:txBody>
          <a:bodyPr wrap="square" anchor="b">
            <a:normAutofit/>
          </a:bodyPr>
          <a:lstStyle/>
          <a:p>
            <a:pPr algn="ctr"/>
            <a:r>
              <a:rPr lang="it-IT" b="1" dirty="0">
                <a:latin typeface="Goudy Old Style" panose="02020502050305020303" pitchFamily="18" charset="0"/>
                <a:cs typeface="Times New Roman" panose="02020603050405020304" pitchFamily="18" charset="0"/>
              </a:rPr>
              <a:t>Descrizione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83F470-8D34-072B-3941-2FDA8EE5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901" y="1817555"/>
            <a:ext cx="6639853" cy="44520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Ingresso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gioco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Jumanji.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player ha 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abilit</a:t>
            </a:r>
            <a:r>
              <a:rPr lang="it-IT" dirty="0"/>
              <a:t>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forza,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furtività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resistenza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intelligenza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diverse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scelte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influenzano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morale del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personaggio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player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affrontare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ogni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livello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nemico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diverso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delle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propriet</a:t>
            </a:r>
            <a:r>
              <a:rPr lang="it-IT" dirty="0"/>
              <a:t>à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singole.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Livelli che vanno ad aumentare di difficoltà.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Armi che cambiano ad ogni livello.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52" name="Immagine 51">
            <a:extLst>
              <a:ext uri="{FF2B5EF4-FFF2-40B4-BE49-F238E27FC236}">
                <a16:creationId xmlns:a16="http://schemas.microsoft.com/office/drawing/2014/main" id="{20FBD414-A754-F532-4E2B-197473569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3" b="89894" l="3731" r="99254">
                        <a14:foregroundMark x1="13806" y1="69149" x2="26866" y2="51596"/>
                        <a14:foregroundMark x1="60075" y1="74468" x2="81716" y2="56383"/>
                        <a14:foregroundMark x1="39179" y1="58511" x2="38806" y2="85638"/>
                        <a14:foregroundMark x1="8209" y1="57979" x2="18284" y2="50532"/>
                        <a14:foregroundMark x1="21642" y1="50532" x2="39552" y2="57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40" y="894453"/>
            <a:ext cx="1032675" cy="724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26DA3A7-9D34-1078-82FC-7E30040A6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46" y="5147822"/>
            <a:ext cx="2714282" cy="1809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E831C29-8100-D9DA-C406-8C44521E0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3" b="89894" l="3731" r="99254">
                        <a14:foregroundMark x1="13806" y1="69149" x2="26866" y2="51596"/>
                        <a14:foregroundMark x1="60075" y1="74468" x2="81716" y2="56383"/>
                        <a14:foregroundMark x1="39179" y1="58511" x2="38806" y2="85638"/>
                        <a14:foregroundMark x1="8209" y1="57979" x2="18284" y2="50532"/>
                        <a14:foregroundMark x1="21642" y1="50532" x2="39552" y2="57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37760" y="921393"/>
            <a:ext cx="1021034" cy="697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4C4BDB6-E957-8D75-D66D-7F682EF9C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94" y="5010034"/>
            <a:ext cx="3322584" cy="1868954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D4A5DD3F-1AD5-444E-AD61-C7D641162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4960" y="4997465"/>
            <a:ext cx="3322584" cy="18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F3B12-DB18-04C4-CF8C-574F1E79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97834"/>
            <a:ext cx="10213200" cy="647127"/>
          </a:xfrm>
        </p:spPr>
        <p:txBody>
          <a:bodyPr/>
          <a:lstStyle/>
          <a:p>
            <a:pPr algn="ctr"/>
            <a:r>
              <a:rPr lang="it-IT" b="1" dirty="0"/>
              <a:t>Requisiti Funzionali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C682DA4-5CB6-E817-13B4-8948E20BC2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419756"/>
              </p:ext>
            </p:extLst>
          </p:nvPr>
        </p:nvGraphicFramePr>
        <p:xfrm>
          <a:off x="462709" y="870332"/>
          <a:ext cx="11105002" cy="551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501">
                  <a:extLst>
                    <a:ext uri="{9D8B030D-6E8A-4147-A177-3AD203B41FA5}">
                      <a16:colId xmlns:a16="http://schemas.microsoft.com/office/drawing/2014/main" val="2415042609"/>
                    </a:ext>
                  </a:extLst>
                </a:gridCol>
                <a:gridCol w="5552501">
                  <a:extLst>
                    <a:ext uri="{9D8B030D-6E8A-4147-A177-3AD203B41FA5}">
                      <a16:colId xmlns:a16="http://schemas.microsoft.com/office/drawing/2014/main" val="1344214625"/>
                    </a:ext>
                  </a:extLst>
                </a:gridCol>
              </a:tblGrid>
              <a:tr h="3835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it-IT" sz="20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User Story</a:t>
                      </a: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it-IT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Acceptance</a:t>
                      </a:r>
                      <a:r>
                        <a:rPr lang="it-IT" sz="20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sz="2000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Criteria</a:t>
                      </a:r>
                      <a:endParaRPr lang="it-IT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351778760"/>
                  </a:ext>
                </a:extLst>
              </a:tr>
              <a:tr h="13416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As a player, I want to create my character by choosing a name and morality so that I have a personalized avatar in the game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player can enter a valid name.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that, if the name is invalid or empty, an error is displayed.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player can select initial morality. 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created character is saved in the system.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created character appears correctly in the first level.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1018132774"/>
                  </a:ext>
                </a:extLst>
              </a:tr>
              <a:tr h="1236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As a player, I want a clear and visible life bar so I know how much risk I'm taking.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life bar is always visible.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bar decreases when the player takes damage.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bar increases when using healing or potions.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health bar visual representation never exceeds the maximum capacity or drops below zero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858122067"/>
                  </a:ext>
                </a:extLst>
              </a:tr>
              <a:tr h="760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As a player, I want an easy-to-open inventory so I can quickly manage items.</a:t>
                      </a:r>
                      <a:endParaRPr lang="it-IT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inventory opens by pressing a dedicated key.</a:t>
                      </a:r>
                      <a:endParaRPr lang="it-IT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the list of items is legible and up-to-date.</a:t>
                      </a:r>
                      <a:endParaRPr lang="it-IT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closing the inventory is immediate.</a:t>
                      </a:r>
                      <a:endParaRPr lang="it-IT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2923367658"/>
                  </a:ext>
                </a:extLst>
              </a:tr>
              <a:tr h="17931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As a player, I want the game to automatically save changes in abilities or inventory so I always see my character's updated status.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every change to abilities saves in real-time.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 every collected item appears immediately in the inventory. </a:t>
                      </a:r>
                      <a:b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-Saving only occurs when there is a real change, not in a continuous loop.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-Verify that, after a game restart, abilities have the same values as the last modification made.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-In case of a crash, upon opening, the game must restore the data from the last completed automatic save.</a:t>
                      </a:r>
                      <a:endParaRPr lang="it-IT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0" marB="0"/>
                </a:tc>
                <a:extLst>
                  <a:ext uri="{0D108BD9-81ED-4DB2-BD59-A6C34878D82A}">
                    <a16:rowId xmlns:a16="http://schemas.microsoft.com/office/drawing/2014/main" val="3633229221"/>
                  </a:ext>
                </a:extLst>
              </a:tr>
            </a:tbl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E17B3CFD-E95F-61B6-9F4D-E48AE0333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75" y="173304"/>
            <a:ext cx="859971" cy="48922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4D335A6-F0FB-AA3D-09E0-2AAE7632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55" y="173304"/>
            <a:ext cx="859971" cy="4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4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2D76E3-BBAC-4D3C-9314-D3076FA9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3A7368-F0E0-B0AE-3EF0-9A920FB5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868" y="411657"/>
            <a:ext cx="4298379" cy="57837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it-IT" b="1" dirty="0"/>
              <a:t>Requisiti Non Funzionali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C945D9-C3DE-4D90-9F29-7BE223A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338B3-6DA4-45F7-91E3-7D8C28D0B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0" name="Freeform 64">
                <a:extLst>
                  <a:ext uri="{FF2B5EF4-FFF2-40B4-BE49-F238E27FC236}">
                    <a16:creationId xmlns:a16="http://schemas.microsoft.com/office/drawing/2014/main" id="{6185FD3E-487C-45A4-AD94-24F4F7BAC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81">
                <a:extLst>
                  <a:ext uri="{FF2B5EF4-FFF2-40B4-BE49-F238E27FC236}">
                    <a16:creationId xmlns:a16="http://schemas.microsoft.com/office/drawing/2014/main" id="{DABEF2EB-1FA6-476D-ADEC-ACC991D1E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1">
                <a:extLst>
                  <a:ext uri="{FF2B5EF4-FFF2-40B4-BE49-F238E27FC236}">
                    <a16:creationId xmlns:a16="http://schemas.microsoft.com/office/drawing/2014/main" id="{702C2E5D-FD1A-49AB-9CF7-7F656660A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78">
                <a:extLst>
                  <a:ext uri="{FF2B5EF4-FFF2-40B4-BE49-F238E27FC236}">
                    <a16:creationId xmlns:a16="http://schemas.microsoft.com/office/drawing/2014/main" id="{FE338B6A-36C1-4245-B24F-94D4DE5F7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84">
                <a:extLst>
                  <a:ext uri="{FF2B5EF4-FFF2-40B4-BE49-F238E27FC236}">
                    <a16:creationId xmlns:a16="http://schemas.microsoft.com/office/drawing/2014/main" id="{6CDA6293-4165-4383-9C97-2A6679228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7">
                <a:extLst>
                  <a:ext uri="{FF2B5EF4-FFF2-40B4-BE49-F238E27FC236}">
                    <a16:creationId xmlns:a16="http://schemas.microsoft.com/office/drawing/2014/main" id="{CACA95C4-6FB3-44B0-981E-06BBAE8F02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87433F39-33A6-4FCE-9B83-3D9A47A7C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09C092FC-35CB-41D8-8B13-9A238EE30C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A0DF137B-3079-4986-913B-939546E64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65">
                <a:extLst>
                  <a:ext uri="{FF2B5EF4-FFF2-40B4-BE49-F238E27FC236}">
                    <a16:creationId xmlns:a16="http://schemas.microsoft.com/office/drawing/2014/main" id="{D660B18D-F0F5-419B-B3F1-B039757C9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79">
                <a:extLst>
                  <a:ext uri="{FF2B5EF4-FFF2-40B4-BE49-F238E27FC236}">
                    <a16:creationId xmlns:a16="http://schemas.microsoft.com/office/drawing/2014/main" id="{80FAC823-69BF-42B9-BA6A-E365E721E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2">
                <a:extLst>
                  <a:ext uri="{FF2B5EF4-FFF2-40B4-BE49-F238E27FC236}">
                    <a16:creationId xmlns:a16="http://schemas.microsoft.com/office/drawing/2014/main" id="{5B5DFB3A-61ED-4206-9B53-3E8A8CE9FF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5">
                <a:extLst>
                  <a:ext uri="{FF2B5EF4-FFF2-40B4-BE49-F238E27FC236}">
                    <a16:creationId xmlns:a16="http://schemas.microsoft.com/office/drawing/2014/main" id="{C72D0A40-CAB7-45AB-B832-628D138C6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8">
                <a:extLst>
                  <a:ext uri="{FF2B5EF4-FFF2-40B4-BE49-F238E27FC236}">
                    <a16:creationId xmlns:a16="http://schemas.microsoft.com/office/drawing/2014/main" id="{A1757DD3-2A1D-4CED-A678-ECE520A1B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918845-1F95-46C2-8F59-32EB33C4A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5" name="Line 63">
                  <a:extLst>
                    <a:ext uri="{FF2B5EF4-FFF2-40B4-BE49-F238E27FC236}">
                      <a16:creationId xmlns:a16="http://schemas.microsoft.com/office/drawing/2014/main" id="{E7391FC0-5104-4751-BB86-0D12BFFBE3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66">
                  <a:extLst>
                    <a:ext uri="{FF2B5EF4-FFF2-40B4-BE49-F238E27FC236}">
                      <a16:creationId xmlns:a16="http://schemas.microsoft.com/office/drawing/2014/main" id="{094BBC13-5B24-4DFD-A5AD-892345304C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7">
                  <a:extLst>
                    <a:ext uri="{FF2B5EF4-FFF2-40B4-BE49-F238E27FC236}">
                      <a16:creationId xmlns:a16="http://schemas.microsoft.com/office/drawing/2014/main" id="{5D6BCBF6-E4C8-49C4-BCE6-A57F7EB6CA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4A5F536F-42F0-4F01-9893-075DD5BCCE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3">
                  <a:extLst>
                    <a:ext uri="{FF2B5EF4-FFF2-40B4-BE49-F238E27FC236}">
                      <a16:creationId xmlns:a16="http://schemas.microsoft.com/office/drawing/2014/main" id="{60BE5073-8B4E-47B4-AC5B-31D8FD99D2C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6">
                  <a:extLst>
                    <a:ext uri="{FF2B5EF4-FFF2-40B4-BE49-F238E27FC236}">
                      <a16:creationId xmlns:a16="http://schemas.microsoft.com/office/drawing/2014/main" id="{B210067F-EA9E-4248-B2D2-39D656B3AF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9">
                  <a:extLst>
                    <a:ext uri="{FF2B5EF4-FFF2-40B4-BE49-F238E27FC236}">
                      <a16:creationId xmlns:a16="http://schemas.microsoft.com/office/drawing/2014/main" id="{B5121029-6739-4142-9E53-48DCA4F8BD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776FFF-7CFE-4739-9104-473DA368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39C6C41-5DF4-4A11-89B7-BAB3F63B5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F0F36F-7ABB-4F4C-9CC5-443B1936F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F2DB5F0-FD30-4907-86AB-7DA7CA3E31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30">
                  <a:extLst>
                    <a:ext uri="{FF2B5EF4-FFF2-40B4-BE49-F238E27FC236}">
                      <a16:creationId xmlns:a16="http://schemas.microsoft.com/office/drawing/2014/main" id="{0A419F00-E825-4E5E-92EA-DDF22BB2FB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30">
                  <a:extLst>
                    <a:ext uri="{FF2B5EF4-FFF2-40B4-BE49-F238E27FC236}">
                      <a16:creationId xmlns:a16="http://schemas.microsoft.com/office/drawing/2014/main" id="{D7C5E6F1-BF29-4F80-A5F4-81345C290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2CEDE34-3360-4BFF-8F28-053990E69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98E96F4-030D-444B-B62F-0DA0283377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5D902ED-F254-4B06-9B62-AF188FF41A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BB14B7-5333-4EA3-A883-B3D949DA5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2F0B6D-3339-445E-AE6F-EA80BB952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1FD745BE-AAE8-4FD8-B107-4730C82F8C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55D7086E-72EA-4FBD-8B82-D3ECF7D513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246D59ED-9B4E-4F44-B189-00E3B8D72D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26404C-494E-4C74-9581-BE06BE0D2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C61F0CD3-7875-46CD-A844-0B022BEF27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D83F2F78-08A8-49BE-AF85-1C3DD28602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93069262-0DE6-4BA7-9773-656AF1E6CF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25E2D-27B9-4A2E-B161-230C61B08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0BDB97-EEFA-D7B5-DB33-1A5BB7D3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067" y="1352826"/>
            <a:ext cx="6066786" cy="496148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Game startup time must not exceed 2 seconds.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Response time to any action must not exceed 100 </a:t>
            </a:r>
            <a:r>
              <a:rPr lang="en-US" sz="1600" dirty="0" err="1"/>
              <a:t>ms.</a:t>
            </a:r>
            <a:endParaRPr lang="en-US" sz="1600" dirty="0"/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The textual interface must be intuitive.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The game rules must be understandable without needing to read an external manual.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The choice options must be clearly visible.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The game must not suddenly crash if the user inputs an incorrect value.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In case of a typing error (invalid input), a clear text message explaining the problem must appear.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The game must run correctly on Windows 11.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The code must be executable with Python 3.12.</a:t>
            </a:r>
          </a:p>
          <a:p>
            <a:pPr marL="0" indent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• The text layout must correctly adapt to the </a:t>
            </a:r>
            <a:r>
              <a:rPr lang="en-US" sz="1600" dirty="0" err="1"/>
              <a:t>VSCode</a:t>
            </a:r>
            <a:r>
              <a:rPr lang="en-US" sz="1600" dirty="0"/>
              <a:t> terminal window.</a:t>
            </a:r>
            <a:endParaRPr lang="it-IT" sz="15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C23123-3C5C-4A8B-AD1C-138D7B73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DC1AC98-A945-45DC-A533-43311AB5A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5" name="Freeform 64">
                <a:extLst>
                  <a:ext uri="{FF2B5EF4-FFF2-40B4-BE49-F238E27FC236}">
                    <a16:creationId xmlns:a16="http://schemas.microsoft.com/office/drawing/2014/main" id="{525BFDD7-7DC7-4933-95CA-274FF3A12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1">
                <a:extLst>
                  <a:ext uri="{FF2B5EF4-FFF2-40B4-BE49-F238E27FC236}">
                    <a16:creationId xmlns:a16="http://schemas.microsoft.com/office/drawing/2014/main" id="{56EAE20D-E363-445F-AAA9-8923C7A41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1">
                <a:extLst>
                  <a:ext uri="{FF2B5EF4-FFF2-40B4-BE49-F238E27FC236}">
                    <a16:creationId xmlns:a16="http://schemas.microsoft.com/office/drawing/2014/main" id="{63DF7269-8701-4F88-89A3-EA45D9DF5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2DDEEFE7-743E-40D3-AB86-C074CADC9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4">
                <a:extLst>
                  <a:ext uri="{FF2B5EF4-FFF2-40B4-BE49-F238E27FC236}">
                    <a16:creationId xmlns:a16="http://schemas.microsoft.com/office/drawing/2014/main" id="{6DC0260D-7AA3-4733-B3CB-6389FCCAB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7">
                <a:extLst>
                  <a:ext uri="{FF2B5EF4-FFF2-40B4-BE49-F238E27FC236}">
                    <a16:creationId xmlns:a16="http://schemas.microsoft.com/office/drawing/2014/main" id="{E9487A85-3305-4BD8-A4FB-7939820DE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60">
                <a:extLst>
                  <a:ext uri="{FF2B5EF4-FFF2-40B4-BE49-F238E27FC236}">
                    <a16:creationId xmlns:a16="http://schemas.microsoft.com/office/drawing/2014/main" id="{9A56408A-8D1F-4308-888A-C10250ED4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B8EA7519-3D12-4CBF-9CF9-2DBF5379C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2">
                <a:extLst>
                  <a:ext uri="{FF2B5EF4-FFF2-40B4-BE49-F238E27FC236}">
                    <a16:creationId xmlns:a16="http://schemas.microsoft.com/office/drawing/2014/main" id="{CBCFA958-AB70-45BC-86FB-95916AC88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65">
                <a:extLst>
                  <a:ext uri="{FF2B5EF4-FFF2-40B4-BE49-F238E27FC236}">
                    <a16:creationId xmlns:a16="http://schemas.microsoft.com/office/drawing/2014/main" id="{EC7CC8AD-3574-4368-9084-30AA269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9">
                <a:extLst>
                  <a:ext uri="{FF2B5EF4-FFF2-40B4-BE49-F238E27FC236}">
                    <a16:creationId xmlns:a16="http://schemas.microsoft.com/office/drawing/2014/main" id="{AAF385D0-C8F4-4D2E-A604-55B0C4A3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82">
                <a:extLst>
                  <a:ext uri="{FF2B5EF4-FFF2-40B4-BE49-F238E27FC236}">
                    <a16:creationId xmlns:a16="http://schemas.microsoft.com/office/drawing/2014/main" id="{5807D27C-D4CF-4DD8-95BF-BE0E82099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85">
                <a:extLst>
                  <a:ext uri="{FF2B5EF4-FFF2-40B4-BE49-F238E27FC236}">
                    <a16:creationId xmlns:a16="http://schemas.microsoft.com/office/drawing/2014/main" id="{AF358179-B76F-48FB-9D1E-25F2B422B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8">
                <a:extLst>
                  <a:ext uri="{FF2B5EF4-FFF2-40B4-BE49-F238E27FC236}">
                    <a16:creationId xmlns:a16="http://schemas.microsoft.com/office/drawing/2014/main" id="{4F860F54-6F02-429D-84F9-216C593FD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F2CD1C6-D2DC-4C27-A7A3-0D6ECCB7B2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0" name="Line 63">
                  <a:extLst>
                    <a:ext uri="{FF2B5EF4-FFF2-40B4-BE49-F238E27FC236}">
                      <a16:creationId xmlns:a16="http://schemas.microsoft.com/office/drawing/2014/main" id="{17251CE3-FBBE-4B37-B229-DF726C4AE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Line 66">
                  <a:extLst>
                    <a:ext uri="{FF2B5EF4-FFF2-40B4-BE49-F238E27FC236}">
                      <a16:creationId xmlns:a16="http://schemas.microsoft.com/office/drawing/2014/main" id="{14522961-6FA8-43A3-894B-20435789E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Line 67">
                  <a:extLst>
                    <a:ext uri="{FF2B5EF4-FFF2-40B4-BE49-F238E27FC236}">
                      <a16:creationId xmlns:a16="http://schemas.microsoft.com/office/drawing/2014/main" id="{54230A9C-2E62-416C-A910-A26CB0BB74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Line 80">
                  <a:extLst>
                    <a:ext uri="{FF2B5EF4-FFF2-40B4-BE49-F238E27FC236}">
                      <a16:creationId xmlns:a16="http://schemas.microsoft.com/office/drawing/2014/main" id="{EDC7B8CE-339C-4B31-9A1E-1E6F3F20E5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Line 83">
                  <a:extLst>
                    <a:ext uri="{FF2B5EF4-FFF2-40B4-BE49-F238E27FC236}">
                      <a16:creationId xmlns:a16="http://schemas.microsoft.com/office/drawing/2014/main" id="{D5900B3C-A349-4C11-8871-F0C656F06A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Line 86">
                  <a:extLst>
                    <a:ext uri="{FF2B5EF4-FFF2-40B4-BE49-F238E27FC236}">
                      <a16:creationId xmlns:a16="http://schemas.microsoft.com/office/drawing/2014/main" id="{B836DF39-5332-440E-BD43-94EF14B9F7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Line 89">
                  <a:extLst>
                    <a:ext uri="{FF2B5EF4-FFF2-40B4-BE49-F238E27FC236}">
                      <a16:creationId xmlns:a16="http://schemas.microsoft.com/office/drawing/2014/main" id="{25596AFB-7112-451F-A40E-C4D365BC05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67B87DF-BE21-4275-A328-36294B5E8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5DF7768E-3A7E-48EA-AE6B-544137E01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C7E39C2-9BBA-4C6E-B352-FADF72FF84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5FF2688-1869-4A97-A594-AD2F8C720A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30">
                  <a:extLst>
                    <a:ext uri="{FF2B5EF4-FFF2-40B4-BE49-F238E27FC236}">
                      <a16:creationId xmlns:a16="http://schemas.microsoft.com/office/drawing/2014/main" id="{035F350E-CDEC-47D7-B1F6-BB33F7263D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30">
                  <a:extLst>
                    <a:ext uri="{FF2B5EF4-FFF2-40B4-BE49-F238E27FC236}">
                      <a16:creationId xmlns:a16="http://schemas.microsoft.com/office/drawing/2014/main" id="{32757671-5219-4448-9D74-96978B78FB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62FFE05-1BB5-478B-ACB7-0201D6E0B8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8CF1D90-5BE7-4777-9D00-4B898D6A5D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D066325E-CB67-49CD-9A41-2CFD6BCC9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405EB12-3265-4FD8-AE15-B453CFF08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CD1DA60-1F78-4286-AD75-48457E4E4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4" name="Freeform 68">
                  <a:extLst>
                    <a:ext uri="{FF2B5EF4-FFF2-40B4-BE49-F238E27FC236}">
                      <a16:creationId xmlns:a16="http://schemas.microsoft.com/office/drawing/2014/main" id="{F2434CC9-D9BE-4CC5-A618-AC659C5CBD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B9A88CD6-DA9C-42B2-A37B-5A0E1BED7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70">
                  <a:extLst>
                    <a:ext uri="{FF2B5EF4-FFF2-40B4-BE49-F238E27FC236}">
                      <a16:creationId xmlns:a16="http://schemas.microsoft.com/office/drawing/2014/main" id="{4A018333-A419-44AE-9CF5-57D5319073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C9BB730-80E2-4F3A-882B-7ED9186AB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1" name="Freeform 68">
                  <a:extLst>
                    <a:ext uri="{FF2B5EF4-FFF2-40B4-BE49-F238E27FC236}">
                      <a16:creationId xmlns:a16="http://schemas.microsoft.com/office/drawing/2014/main" id="{D48E4E69-835A-40C7-A548-8947A81DC1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69">
                  <a:extLst>
                    <a:ext uri="{FF2B5EF4-FFF2-40B4-BE49-F238E27FC236}">
                      <a16:creationId xmlns:a16="http://schemas.microsoft.com/office/drawing/2014/main" id="{E4F80DAC-11B8-4A6F-9CAA-8C62C6A2E6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70">
                  <a:extLst>
                    <a:ext uri="{FF2B5EF4-FFF2-40B4-BE49-F238E27FC236}">
                      <a16:creationId xmlns:a16="http://schemas.microsoft.com/office/drawing/2014/main" id="{FF491AF2-6D67-4650-B34C-5BB5F11284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04C80C74-FCCD-AE94-5B2A-3BEBACB03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706" y="453972"/>
            <a:ext cx="859971" cy="48922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D6EEA57-EA33-5D8E-24B5-5B5824F7A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656" y="451539"/>
            <a:ext cx="859971" cy="48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35884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09B59A-621B-9AFF-C0C0-83B9A5EF9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51466"/>
            <a:ext cx="12192000" cy="1112836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/>
              <a:t>Architettura MVC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0163A9E-3E66-886E-52CB-30684CF6A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37" y="1508125"/>
            <a:ext cx="8377882" cy="4573473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30A012A-5DFE-5A7A-7B3D-F953BED82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02" y="289762"/>
            <a:ext cx="993321" cy="56508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A025438-E369-4615-EED2-3AF27A951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78" y="289762"/>
            <a:ext cx="993321" cy="5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31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182832-97F6-1E2E-EA47-4C6C44C4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9605"/>
            <a:ext cx="12192000" cy="1146354"/>
          </a:xfrm>
        </p:spPr>
        <p:txBody>
          <a:bodyPr/>
          <a:lstStyle/>
          <a:p>
            <a:pPr algn="ctr"/>
            <a:r>
              <a:rPr lang="it-I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Backlog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A3D2D40-CFE9-9338-2DE6-924672F07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" y="1084082"/>
            <a:ext cx="12049225" cy="4034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C3CC9F0-2B29-69C4-F41A-87D033CE0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69" y="242901"/>
            <a:ext cx="800137" cy="45518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B7429BA-CE2E-07FE-5079-FAF75931E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896" y="242901"/>
            <a:ext cx="800137" cy="4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0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2E41E-42C4-A292-451D-1FCC79B2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07" y="-556418"/>
            <a:ext cx="10213200" cy="1112836"/>
          </a:xfrm>
        </p:spPr>
        <p:txBody>
          <a:bodyPr/>
          <a:lstStyle/>
          <a:p>
            <a:r>
              <a:rPr lang="it-IT" b="1" dirty="0"/>
              <a:t>Sprint Backlog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CC5C8B0-84C9-866E-2A6D-3BEC8BCB5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98"/>
            <a:ext cx="4077053" cy="396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DBB7094-9BE3-5564-B7BC-F845B8D70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6885"/>
            <a:ext cx="8023123" cy="30093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4C530734-ECB4-A455-2230-B7183FE9A26C}"/>
              </a:ext>
            </a:extLst>
          </p:cNvPr>
          <p:cNvSpPr/>
          <p:nvPr/>
        </p:nvSpPr>
        <p:spPr>
          <a:xfrm>
            <a:off x="1226268" y="1755236"/>
            <a:ext cx="1776258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Link </a:t>
            </a:r>
            <a:r>
              <a:rPr lang="it-IT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/>
              </a:rPr>
              <a:t>Jira</a:t>
            </a:r>
            <a:endParaRPr lang="it-IT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BAABEF98-79FB-1D68-A201-E8E57AF6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52" y="4073218"/>
            <a:ext cx="9870548" cy="2728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0E54CF7-3F76-FD4F-974A-D25B7F7E3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14" y="43868"/>
            <a:ext cx="800137" cy="45518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F25179C-DC16-D62B-2B61-BC6EED391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30" b="937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62" y="66857"/>
            <a:ext cx="800137" cy="4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9" name="Group 1032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36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7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EDE73E-367F-BF11-0995-AA1294AC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91" y="420667"/>
            <a:ext cx="4658463" cy="230808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 fontAlgn="t">
              <a:spcBef>
                <a:spcPts val="1200"/>
              </a:spcBef>
            </a:pPr>
            <a:r>
              <a:rPr lang="en-US" sz="2800" dirty="0"/>
              <a:t>As a player, I want to create my character by choosing a name and abilities so that I have a personalized character </a:t>
            </a:r>
            <a:br>
              <a:rPr lang="en-US" sz="2800" dirty="0"/>
            </a:br>
            <a:r>
              <a:rPr lang="en-US" sz="2800" dirty="0"/>
              <a:t>in the game</a:t>
            </a:r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049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0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1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046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7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8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4E653B57-2620-424D-ADAF-60975D8F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831323-4191-CCC2-EE2B-B8376FA33A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8308" y="278663"/>
            <a:ext cx="5111455" cy="634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F8FB94-B5A6-93D6-2C5C-094908728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9" y="2840038"/>
            <a:ext cx="4494532" cy="2528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7D043F-BF0A-4B0A-3DDD-16AEF1932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2" y="4452627"/>
            <a:ext cx="1463706" cy="14637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2B538C-31B4-06FD-B77A-76378733C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50" y="5184480"/>
            <a:ext cx="792275" cy="7922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8D17B4E-61E8-BB53-3331-C7608CDB5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8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62" y="2805972"/>
            <a:ext cx="1648970" cy="11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9602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4" name="Straight Connector 212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6" name="Group 212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2127" name="Group 212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12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2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132" name="Rectangle 213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97B7378-9B8C-70A9-6E15-8508A8D68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803" y="487898"/>
            <a:ext cx="4160394" cy="2320871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 algn="ctr" fontAlgn="t">
              <a:spcBef>
                <a:spcPts val="1200"/>
              </a:spcBef>
            </a:pPr>
            <a:r>
              <a:rPr lang="en-US" sz="2800" dirty="0"/>
              <a:t>As a player, I want the game to automatically save changes in abilities or inventory so I always see my character's updated status</a:t>
            </a:r>
          </a:p>
        </p:txBody>
      </p:sp>
      <p:grpSp>
        <p:nvGrpSpPr>
          <p:cNvPr id="2134" name="Group 2133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135" name="Rectangle 2134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36" name="Group 2135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37" name="Group 2136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142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3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4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138" name="Group 2137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139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0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41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2146" name="Straight Connector 2145">
            <a:extLst>
              <a:ext uri="{FF2B5EF4-FFF2-40B4-BE49-F238E27FC236}">
                <a16:creationId xmlns:a16="http://schemas.microsoft.com/office/drawing/2014/main" id="{4E653B57-2620-424D-ADAF-60975D8F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7FBDA8-78DF-705E-F77A-358BE2794C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6325" y="154300"/>
            <a:ext cx="2216149" cy="66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E1C666C-97E6-793B-C08F-8FCB73AFB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0" y="2958666"/>
            <a:ext cx="4483196" cy="2639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220964"/>
      </p:ext>
    </p:extLst>
  </p:cSld>
  <p:clrMapOvr>
    <a:masterClrMapping/>
  </p:clrMapOvr>
  <p:transition spd="slow">
    <p:cover dir="d"/>
  </p:transition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636</Words>
  <Application>Microsoft Office PowerPoint</Application>
  <PresentationFormat>Widescreen</PresentationFormat>
  <Paragraphs>61</Paragraphs>
  <Slides>13</Slides>
  <Notes>2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1" baseType="lpstr">
      <vt:lpstr>Aptos</vt:lpstr>
      <vt:lpstr>Arial</vt:lpstr>
      <vt:lpstr>Avenir Next LT Pro</vt:lpstr>
      <vt:lpstr>Goudy Old Style</vt:lpstr>
      <vt:lpstr>Times New Roman</vt:lpstr>
      <vt:lpstr>Wingdings</vt:lpstr>
      <vt:lpstr>FrostyVTI</vt:lpstr>
      <vt:lpstr>Worksheet</vt:lpstr>
      <vt:lpstr>BEYOND THE SCREEN</vt:lpstr>
      <vt:lpstr>Descrizione</vt:lpstr>
      <vt:lpstr>Requisiti Funzionali</vt:lpstr>
      <vt:lpstr>Requisiti Non Funzionali</vt:lpstr>
      <vt:lpstr>Architettura MVC</vt:lpstr>
      <vt:lpstr>Product Backlog</vt:lpstr>
      <vt:lpstr>Sprint Backlog </vt:lpstr>
      <vt:lpstr>As a player, I want to create my character by choosing a name and abilities so that I have a personalized character  in the game</vt:lpstr>
      <vt:lpstr>As a player, I want the game to automatically save changes in abilities or inventory so I always see my character's updated status</vt:lpstr>
      <vt:lpstr>As a player, I want a clear and visible life bar so I know how much risk I'm taking</vt:lpstr>
      <vt:lpstr>As a player, I want an easy-to-open inventory so I can quickly manage items.</vt:lpstr>
      <vt:lpstr>TEST TDD</vt:lpstr>
      <vt:lpstr>FINE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Giada Napoli</dc:creator>
  <cp:lastModifiedBy>GIULIA MALTESE</cp:lastModifiedBy>
  <cp:revision>20</cp:revision>
  <dcterms:created xsi:type="dcterms:W3CDTF">2025-12-13T12:41:54Z</dcterms:created>
  <dcterms:modified xsi:type="dcterms:W3CDTF">2025-12-22T13:25:18Z</dcterms:modified>
</cp:coreProperties>
</file>